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0" r:id="rId3"/>
    <p:sldId id="258" r:id="rId4"/>
    <p:sldId id="268" r:id="rId5"/>
    <p:sldId id="270" r:id="rId6"/>
    <p:sldId id="271" r:id="rId7"/>
    <p:sldId id="272" r:id="rId8"/>
    <p:sldId id="259" r:id="rId9"/>
    <p:sldId id="265" r:id="rId10"/>
    <p:sldId id="273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91" r:id="rId26"/>
    <p:sldId id="292" r:id="rId27"/>
    <p:sldId id="293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9C45A-73CB-4E38-9E28-94622053D87F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6CD67-E73F-4361-9B3C-A57A83FF780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15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12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18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93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96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107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01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2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4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594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827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45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A78CA-11E1-4516-9E5B-3168C64A1D7C}" type="datetimeFigureOut">
              <a:rPr lang="fr-FR" smtClean="0"/>
              <a:t>17/07/2023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0FA06-EC36-4B89-850B-F8150B687F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0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4530" y="0"/>
            <a:ext cx="8928110" cy="2313459"/>
          </a:xfrm>
        </p:spPr>
        <p:txBody>
          <a:bodyPr>
            <a:normAutofit/>
          </a:bodyPr>
          <a:lstStyle/>
          <a:p>
            <a:r>
              <a:rPr lang="fr-FR" sz="5000" b="1" kern="0" dirty="0" smtClean="0">
                <a:solidFill>
                  <a:schemeClr val="tx1"/>
                </a:solidFill>
              </a:rPr>
              <a:t>Projet: Détection de points d’intérêts dans une image à l’aide du filtre de </a:t>
            </a:r>
            <a:r>
              <a:rPr lang="fr-FR" sz="5000" b="1" kern="0" dirty="0" err="1" smtClean="0">
                <a:solidFill>
                  <a:schemeClr val="tx1"/>
                </a:solidFill>
              </a:rPr>
              <a:t>Sobel</a:t>
            </a:r>
            <a:endParaRPr lang="fr-FR" sz="50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946CC9E-B2A7-5272-6B4E-EF7635DF6A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73" y="2379363"/>
            <a:ext cx="5020297" cy="36818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135755" y="6194854"/>
            <a:ext cx="6431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smtClean="0"/>
              <a:t>Binôme: NARI Jean-Baptiste et DANG Thi-Huong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21214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7" y="2736923"/>
            <a:ext cx="4571673" cy="342875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0858" y="1121530"/>
            <a:ext cx="106084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Analyse    </a:t>
            </a:r>
            <a:r>
              <a:rPr lang="fr-FR" sz="2200" dirty="0" smtClean="0"/>
              <a:t>2) Teste le filtre unitaire: Les </a:t>
            </a:r>
            <a:r>
              <a:rPr lang="fr-FR" sz="2200" dirty="0"/>
              <a:t>signaux </a:t>
            </a:r>
            <a:r>
              <a:rPr lang="fr-FR" sz="2200" dirty="0" err="1"/>
              <a:t>input_data</a:t>
            </a:r>
            <a:r>
              <a:rPr lang="fr-FR" sz="2200" dirty="0"/>
              <a:t> et </a:t>
            </a:r>
            <a:r>
              <a:rPr lang="fr-FR" sz="2200" dirty="0" err="1"/>
              <a:t>output_data</a:t>
            </a:r>
            <a:r>
              <a:rPr lang="fr-FR" sz="2200" dirty="0"/>
              <a:t> sont identiques.</a:t>
            </a:r>
          </a:p>
          <a:p>
            <a:r>
              <a:rPr lang="fr-FR" sz="2200" dirty="0" smtClean="0"/>
              <a:t> </a:t>
            </a:r>
            <a:endParaRPr lang="fr-FR" sz="22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58" y="2736923"/>
            <a:ext cx="4571673" cy="342875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967562" y="2219508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Image avant filtrage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653371" y="2143308"/>
            <a:ext cx="204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après filtrage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4925291" y="4530441"/>
            <a:ext cx="21924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337941" y="4000504"/>
            <a:ext cx="144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Filtre unitaire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700011" y="6328068"/>
            <a:ext cx="412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Cette étape est validée dans le projet VGA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0" y="546772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3" name="Rectangle 12"/>
          <p:cNvSpPr/>
          <p:nvPr/>
        </p:nvSpPr>
        <p:spPr>
          <a:xfrm>
            <a:off x="2742508" y="3407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332564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1" y="2286740"/>
            <a:ext cx="2879999" cy="2160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18396" y="1035667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465751"/>
              </p:ext>
            </p:extLst>
          </p:nvPr>
        </p:nvGraphicFramePr>
        <p:xfrm>
          <a:off x="4731638" y="2070590"/>
          <a:ext cx="1260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76"/>
                <a:gridCol w="420076"/>
                <a:gridCol w="420076"/>
              </a:tblGrid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08998" y="1610577"/>
            <a:ext cx="2306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avant filtrage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606220" y="1509445"/>
            <a:ext cx="251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Image après filtrage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474720" y="3377999"/>
            <a:ext cx="43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508998" y="4656869"/>
            <a:ext cx="11547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la fenêtre </a:t>
            </a:r>
            <a:r>
              <a:rPr lang="fr-FR" dirty="0" smtClean="0"/>
              <a:t>de </a:t>
            </a:r>
            <a:r>
              <a:rPr lang="fr-FR" dirty="0" err="1" smtClean="0"/>
              <a:t>Kernel</a:t>
            </a:r>
            <a:r>
              <a:rPr lang="fr-FR" dirty="0" smtClean="0"/>
              <a:t> </a:t>
            </a:r>
            <a:r>
              <a:rPr lang="fr-FR" dirty="0"/>
              <a:t>reste entièrement dans la zone blanche ou noire, la </a:t>
            </a:r>
            <a:r>
              <a:rPr lang="fr-FR" dirty="0" smtClean="0"/>
              <a:t>valeur du pixel </a:t>
            </a:r>
            <a:r>
              <a:rPr lang="fr-FR" dirty="0"/>
              <a:t>après filtrage =</a:t>
            </a:r>
            <a:r>
              <a:rPr lang="fr-FR" dirty="0" smtClean="0"/>
              <a:t>0 (</a:t>
            </a:r>
            <a:r>
              <a:rPr lang="fr-FR" dirty="0" err="1" smtClean="0"/>
              <a:t>output_data</a:t>
            </a:r>
            <a:r>
              <a:rPr lang="fr-FR" dirty="0" smtClean="0"/>
              <a:t>=0)</a:t>
            </a:r>
          </a:p>
          <a:p>
            <a:r>
              <a:rPr lang="fr-FR" dirty="0" smtClean="0"/>
              <a:t>Au </a:t>
            </a:r>
            <a:r>
              <a:rPr lang="fr-FR" dirty="0"/>
              <a:t>bord des carreaux de 2 couleurs différentes </a:t>
            </a:r>
            <a:r>
              <a:rPr lang="fr-FR" dirty="0" smtClean="0"/>
              <a:t>:</a:t>
            </a:r>
          </a:p>
          <a:p>
            <a:r>
              <a:rPr lang="fr-FR" dirty="0" smtClean="0"/>
              <a:t> </a:t>
            </a:r>
            <a:r>
              <a:rPr lang="fr-FR" dirty="0"/>
              <a:t>-) Direction horizontale </a:t>
            </a:r>
            <a:r>
              <a:rPr lang="fr-FR" dirty="0" smtClean="0"/>
              <a:t>:</a:t>
            </a:r>
          </a:p>
          <a:p>
            <a:r>
              <a:rPr lang="fr-FR" dirty="0"/>
              <a:t>Les pixels au bord des carrés noirs et blancs </a:t>
            </a:r>
            <a:r>
              <a:rPr lang="fr-FR" dirty="0" smtClean="0"/>
              <a:t>prennent </a:t>
            </a:r>
            <a:r>
              <a:rPr lang="fr-FR" dirty="0"/>
              <a:t>des valeurs positives : 1020 après </a:t>
            </a:r>
            <a:r>
              <a:rPr lang="fr-FR" dirty="0" smtClean="0"/>
              <a:t>filtrage.</a:t>
            </a:r>
          </a:p>
          <a:p>
            <a:r>
              <a:rPr lang="fr-FR" dirty="0" smtClean="0"/>
              <a:t>Les </a:t>
            </a:r>
            <a:r>
              <a:rPr lang="fr-FR" dirty="0"/>
              <a:t>pixels au bord des carrés blancs et noirs prennent des valeurs négatives : -1020 après </a:t>
            </a:r>
            <a:r>
              <a:rPr lang="fr-FR" dirty="0" smtClean="0"/>
              <a:t>filtrage. </a:t>
            </a:r>
            <a:r>
              <a:rPr lang="fr-FR" dirty="0"/>
              <a:t>Par définition, les pixels prendront la valeur </a:t>
            </a:r>
            <a:r>
              <a:rPr lang="fr-FR" dirty="0" smtClean="0"/>
              <a:t>absolue </a:t>
            </a:r>
            <a:r>
              <a:rPr lang="fr-FR" dirty="0"/>
              <a:t>de ces valeurs </a:t>
            </a:r>
            <a:r>
              <a:rPr lang="fr-FR" dirty="0" smtClean="0"/>
              <a:t>négatives.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187899" y="234168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</a:t>
            </a:r>
            <a:r>
              <a:rPr lang="fr-FR" baseline="-25000" dirty="0" err="1" smtClean="0"/>
              <a:t>x</a:t>
            </a:r>
            <a:r>
              <a:rPr lang="fr-FR" dirty="0" smtClean="0"/>
              <a:t>=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0" y="2158345"/>
            <a:ext cx="2880000" cy="2160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6421" y="534871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8" name="Rectangle 17"/>
          <p:cNvSpPr/>
          <p:nvPr/>
        </p:nvSpPr>
        <p:spPr>
          <a:xfrm>
            <a:off x="2742508" y="3407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16083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359844" y="1804848"/>
            <a:ext cx="3421581" cy="2443141"/>
            <a:chOff x="394854" y="207816"/>
            <a:chExt cx="8977746" cy="7065818"/>
          </a:xfrm>
        </p:grpSpPr>
        <p:sp>
          <p:nvSpPr>
            <p:cNvPr id="7" name="Rectangle 6"/>
            <p:cNvSpPr/>
            <p:nvPr/>
          </p:nvSpPr>
          <p:spPr>
            <a:xfrm>
              <a:off x="394854" y="207817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883727" y="207816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83726" y="3740725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94854" y="3740725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742846"/>
              </p:ext>
            </p:extLst>
          </p:nvPr>
        </p:nvGraphicFramePr>
        <p:xfrm>
          <a:off x="664493" y="2020579"/>
          <a:ext cx="107397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990"/>
                <a:gridCol w="357990"/>
                <a:gridCol w="357990"/>
              </a:tblGrid>
              <a:tr h="26159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26159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26159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oupe 17"/>
          <p:cNvGrpSpPr/>
          <p:nvPr/>
        </p:nvGrpSpPr>
        <p:grpSpPr>
          <a:xfrm>
            <a:off x="5305467" y="1685675"/>
            <a:ext cx="3726381" cy="2580837"/>
            <a:chOff x="394854" y="207816"/>
            <a:chExt cx="8977746" cy="7065818"/>
          </a:xfrm>
        </p:grpSpPr>
        <p:sp>
          <p:nvSpPr>
            <p:cNvPr id="19" name="Rectangle 18"/>
            <p:cNvSpPr/>
            <p:nvPr/>
          </p:nvSpPr>
          <p:spPr>
            <a:xfrm>
              <a:off x="394854" y="207817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883727" y="207816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83726" y="3740725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4854" y="3740725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91038"/>
              </p:ext>
            </p:extLst>
          </p:nvPr>
        </p:nvGraphicFramePr>
        <p:xfrm>
          <a:off x="7298297" y="1838458"/>
          <a:ext cx="1285875" cy="911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625"/>
                <a:gridCol w="428625"/>
                <a:gridCol w="428625"/>
              </a:tblGrid>
              <a:tr h="30373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0373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03736"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au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94260"/>
              </p:ext>
            </p:extLst>
          </p:nvPr>
        </p:nvGraphicFramePr>
        <p:xfrm>
          <a:off x="9698258" y="1056371"/>
          <a:ext cx="1260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76"/>
                <a:gridCol w="420076"/>
                <a:gridCol w="420076"/>
              </a:tblGrid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ZoneTexte 30"/>
          <p:cNvSpPr txBox="1"/>
          <p:nvPr/>
        </p:nvSpPr>
        <p:spPr>
          <a:xfrm>
            <a:off x="9154519" y="132747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</a:t>
            </a:r>
            <a:r>
              <a:rPr lang="fr-FR" baseline="-25000" dirty="0" err="1" smtClean="0"/>
              <a:t>x</a:t>
            </a:r>
            <a:r>
              <a:rPr lang="fr-FR" dirty="0" smtClean="0"/>
              <a:t>=</a:t>
            </a:r>
            <a:endParaRPr lang="fr-FR" dirty="0"/>
          </a:p>
        </p:txBody>
      </p:sp>
      <p:sp>
        <p:nvSpPr>
          <p:cNvPr id="32" name="Rectangle 31"/>
          <p:cNvSpPr/>
          <p:nvPr/>
        </p:nvSpPr>
        <p:spPr>
          <a:xfrm>
            <a:off x="979458" y="5202989"/>
            <a:ext cx="9567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Lorsque la fenêtre de </a:t>
            </a:r>
            <a:r>
              <a:rPr lang="fr-FR" sz="2000" dirty="0" err="1"/>
              <a:t>Kernel</a:t>
            </a:r>
            <a:r>
              <a:rPr lang="fr-FR" sz="2000" dirty="0"/>
              <a:t> reste entièrement dans la zone blanche ou noire, la valeur </a:t>
            </a:r>
            <a:r>
              <a:rPr lang="fr-FR" sz="2000" dirty="0" smtClean="0"/>
              <a:t>du pixel </a:t>
            </a:r>
            <a:r>
              <a:rPr lang="fr-FR" sz="2000" dirty="0"/>
              <a:t>après filtrage =0 (</a:t>
            </a:r>
            <a:r>
              <a:rPr lang="fr-FR" sz="2000" dirty="0" err="1"/>
              <a:t>output_data</a:t>
            </a:r>
            <a:r>
              <a:rPr lang="fr-FR" sz="2000" dirty="0"/>
              <a:t>=0)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5208" y="511573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25" name="Rectangle 24"/>
          <p:cNvSpPr/>
          <p:nvPr/>
        </p:nvSpPr>
        <p:spPr>
          <a:xfrm>
            <a:off x="2742508" y="3407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876530" y="1031093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00251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322617" y="2171465"/>
            <a:ext cx="4234108" cy="2967668"/>
            <a:chOff x="394854" y="207816"/>
            <a:chExt cx="8977746" cy="7065818"/>
          </a:xfrm>
        </p:grpSpPr>
        <p:sp>
          <p:nvSpPr>
            <p:cNvPr id="4" name="Rectangle 3"/>
            <p:cNvSpPr/>
            <p:nvPr/>
          </p:nvSpPr>
          <p:spPr>
            <a:xfrm>
              <a:off x="394854" y="207817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883727" y="207816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883726" y="3740725"/>
              <a:ext cx="4488873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4854" y="3740725"/>
              <a:ext cx="4488873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80900"/>
              </p:ext>
            </p:extLst>
          </p:nvPr>
        </p:nvGraphicFramePr>
        <p:xfrm>
          <a:off x="1301055" y="2513591"/>
          <a:ext cx="1696893" cy="10181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631"/>
                <a:gridCol w="565631"/>
                <a:gridCol w="565631"/>
              </a:tblGrid>
              <a:tr h="33937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3937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3937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9504735" y="121251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</a:t>
            </a:r>
            <a:r>
              <a:rPr lang="fr-FR" baseline="-25000" dirty="0" err="1" smtClean="0"/>
              <a:t>x</a:t>
            </a:r>
            <a:r>
              <a:rPr lang="fr-FR" dirty="0" smtClean="0"/>
              <a:t>=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7362898" y="2169684"/>
            <a:ext cx="3912360" cy="2974760"/>
            <a:chOff x="388316" y="152320"/>
            <a:chExt cx="8977749" cy="7078458"/>
          </a:xfrm>
        </p:grpSpPr>
        <p:sp>
          <p:nvSpPr>
            <p:cNvPr id="16" name="Rectangle 15"/>
            <p:cNvSpPr/>
            <p:nvPr/>
          </p:nvSpPr>
          <p:spPr>
            <a:xfrm>
              <a:off x="4877192" y="152320"/>
              <a:ext cx="4488873" cy="3532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8319" y="152320"/>
              <a:ext cx="4488873" cy="35329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8316" y="3697868"/>
              <a:ext cx="4488873" cy="35329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7189" y="3685230"/>
              <a:ext cx="4488873" cy="353291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89372"/>
              </p:ext>
            </p:extLst>
          </p:nvPr>
        </p:nvGraphicFramePr>
        <p:xfrm>
          <a:off x="8734889" y="2318773"/>
          <a:ext cx="1720776" cy="12629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592"/>
                <a:gridCol w="573592"/>
                <a:gridCol w="573592"/>
              </a:tblGrid>
              <a:tr h="420993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420993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420993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16720"/>
              </p:ext>
            </p:extLst>
          </p:nvPr>
        </p:nvGraphicFramePr>
        <p:xfrm>
          <a:off x="10015030" y="1091595"/>
          <a:ext cx="1260228" cy="9017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76"/>
                <a:gridCol w="420076"/>
                <a:gridCol w="420076"/>
              </a:tblGrid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-1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-2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-1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ZoneTexte 23"/>
          <p:cNvSpPr txBox="1"/>
          <p:nvPr/>
        </p:nvSpPr>
        <p:spPr>
          <a:xfrm>
            <a:off x="322617" y="5883585"/>
            <a:ext cx="423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Valeur de pixel après filtrage = 255*4=1020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6916881" y="5693353"/>
            <a:ext cx="462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Valeur du pixel après filtrage = 255*(-4)=-1020, </a:t>
            </a:r>
          </a:p>
          <a:p>
            <a:r>
              <a:rPr lang="fr-FR" dirty="0" smtClean="0"/>
              <a:t>la valeur absolue = 1020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434653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31" name="Rectangle 30"/>
          <p:cNvSpPr/>
          <p:nvPr/>
        </p:nvSpPr>
        <p:spPr>
          <a:xfrm>
            <a:off x="2742508" y="3407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1876530" y="1031093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2531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872836" y="1409630"/>
            <a:ext cx="9705110" cy="3740746"/>
            <a:chOff x="-915779" y="-308297"/>
            <a:chExt cx="12192000" cy="739533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20" y="-308297"/>
              <a:ext cx="10210801" cy="580072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15779" y="5602167"/>
              <a:ext cx="12192000" cy="1484873"/>
            </a:xfrm>
            <a:prstGeom prst="rect">
              <a:avLst/>
            </a:prstGeom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08" y="5446461"/>
            <a:ext cx="11848792" cy="1306227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4468092" y="4999255"/>
            <a:ext cx="1402772" cy="1253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032" y="430591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0" name="Rectangle 9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1876530" y="947965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42259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394855" y="1839190"/>
            <a:ext cx="10359032" cy="4738256"/>
            <a:chOff x="142875" y="85725"/>
            <a:chExt cx="11618930" cy="6200776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75" y="85725"/>
              <a:ext cx="6096000" cy="457200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45" y="2767013"/>
              <a:ext cx="5384360" cy="351948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381125" y="1209675"/>
              <a:ext cx="609600" cy="4953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n>
                  <a:solidFill>
                    <a:srgbClr val="00B050"/>
                  </a:solidFill>
                </a:ln>
                <a:noFill/>
              </a:endParaRPr>
            </a:p>
          </p:txBody>
        </p:sp>
        <p:cxnSp>
          <p:nvCxnSpPr>
            <p:cNvPr id="17" name="Connecteur droit avec flèche 16"/>
            <p:cNvCxnSpPr/>
            <p:nvPr/>
          </p:nvCxnSpPr>
          <p:spPr>
            <a:xfrm>
              <a:off x="1685925" y="1457325"/>
              <a:ext cx="7210425" cy="3638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/>
            <p:cNvCxnSpPr/>
            <p:nvPr/>
          </p:nvCxnSpPr>
          <p:spPr>
            <a:xfrm>
              <a:off x="1685924" y="1362075"/>
              <a:ext cx="8343901" cy="2809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56973" y="441732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9" name="Rectangle 8"/>
          <p:cNvSpPr/>
          <p:nvPr/>
        </p:nvSpPr>
        <p:spPr>
          <a:xfrm>
            <a:off x="2742508" y="2901"/>
            <a:ext cx="69557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 d’une image </a:t>
            </a:r>
            <a:endParaRPr lang="fr-FR" sz="30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1876530" y="947965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14577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205345" y="1384820"/>
            <a:ext cx="11009551" cy="5360678"/>
            <a:chOff x="161925" y="257175"/>
            <a:chExt cx="12052971" cy="6488323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25" y="257175"/>
              <a:ext cx="2143125" cy="648832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900" y="836571"/>
              <a:ext cx="9496425" cy="1041210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9328" y="2219996"/>
              <a:ext cx="9675568" cy="1151854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9328" y="3714065"/>
              <a:ext cx="9585997" cy="1388817"/>
            </a:xfrm>
            <a:prstGeom prst="rect">
              <a:avLst/>
            </a:prstGeom>
          </p:spPr>
        </p:pic>
        <p:cxnSp>
          <p:nvCxnSpPr>
            <p:cNvPr id="3" name="Connecteur droit avec flèche 2"/>
            <p:cNvCxnSpPr/>
            <p:nvPr/>
          </p:nvCxnSpPr>
          <p:spPr>
            <a:xfrm flipV="1">
              <a:off x="1787236" y="1683327"/>
              <a:ext cx="4883728" cy="29094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>
              <a:off x="1787236" y="2510942"/>
              <a:ext cx="4509392" cy="49847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>
              <a:off x="1657941" y="3020617"/>
              <a:ext cx="5344742" cy="145040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/>
        </p:nvSpPr>
        <p:spPr>
          <a:xfrm>
            <a:off x="80659" y="443376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5" name="Rectangle 14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665611" y="802964"/>
            <a:ext cx="7032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3)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verticale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286126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1091" y="1934161"/>
            <a:ext cx="3534987" cy="2651241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126261"/>
              </p:ext>
            </p:extLst>
          </p:nvPr>
        </p:nvGraphicFramePr>
        <p:xfrm>
          <a:off x="5053759" y="1769265"/>
          <a:ext cx="1260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76"/>
                <a:gridCol w="420076"/>
                <a:gridCol w="420076"/>
              </a:tblGrid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831119" y="1309252"/>
            <a:ext cx="2712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Image avant filtrage</a:t>
            </a:r>
            <a:endParaRPr lang="fr-FR" sz="2200" dirty="0"/>
          </a:p>
        </p:txBody>
      </p:sp>
      <p:sp>
        <p:nvSpPr>
          <p:cNvPr id="9" name="ZoneTexte 8"/>
          <p:cNvSpPr txBox="1"/>
          <p:nvPr/>
        </p:nvSpPr>
        <p:spPr>
          <a:xfrm>
            <a:off x="8928341" y="1208120"/>
            <a:ext cx="2512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Image après filtrage</a:t>
            </a:r>
            <a:endParaRPr lang="fr-FR" sz="2200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180932" y="3076674"/>
            <a:ext cx="324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36421" y="4812206"/>
            <a:ext cx="11003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Lorsque la fenêtre </a:t>
            </a:r>
            <a:r>
              <a:rPr lang="fr-FR" dirty="0" smtClean="0"/>
              <a:t>de </a:t>
            </a:r>
            <a:r>
              <a:rPr lang="fr-FR" dirty="0" err="1" smtClean="0"/>
              <a:t>Kernel</a:t>
            </a:r>
            <a:r>
              <a:rPr lang="fr-FR" dirty="0" smtClean="0"/>
              <a:t> </a:t>
            </a:r>
            <a:r>
              <a:rPr lang="fr-FR" dirty="0"/>
              <a:t>reste entièrement dans la zone blanche ou noire, la valeur </a:t>
            </a:r>
            <a:r>
              <a:rPr lang="fr-FR" dirty="0" smtClean="0"/>
              <a:t>du pixel après </a:t>
            </a:r>
            <a:r>
              <a:rPr lang="fr-FR" dirty="0"/>
              <a:t>filtrage =</a:t>
            </a:r>
            <a:r>
              <a:rPr lang="fr-FR" dirty="0" smtClean="0"/>
              <a:t>0 (</a:t>
            </a:r>
            <a:r>
              <a:rPr lang="fr-FR" dirty="0" err="1" smtClean="0"/>
              <a:t>output_data</a:t>
            </a:r>
            <a:r>
              <a:rPr lang="fr-FR" dirty="0" smtClean="0"/>
              <a:t>=0)</a:t>
            </a:r>
          </a:p>
          <a:p>
            <a:r>
              <a:rPr lang="fr-FR" dirty="0" smtClean="0"/>
              <a:t>Au </a:t>
            </a:r>
            <a:r>
              <a:rPr lang="fr-FR" dirty="0"/>
              <a:t>bord des carreaux de 2 couleurs différentes </a:t>
            </a:r>
            <a:r>
              <a:rPr lang="fr-FR" dirty="0" smtClean="0"/>
              <a:t>:</a:t>
            </a:r>
          </a:p>
          <a:p>
            <a:r>
              <a:rPr lang="fr-FR" dirty="0" smtClean="0"/>
              <a:t> -) Direction vertical:</a:t>
            </a:r>
          </a:p>
          <a:p>
            <a:r>
              <a:rPr lang="fr-FR" dirty="0" smtClean="0"/>
              <a:t>Les </a:t>
            </a:r>
            <a:r>
              <a:rPr lang="fr-FR" dirty="0"/>
              <a:t>pixels au bord des carrés noirs et blancs prennent des valeurs positives : 1020 après filtrage.</a:t>
            </a:r>
          </a:p>
          <a:p>
            <a:r>
              <a:rPr lang="fr-FR" dirty="0"/>
              <a:t>Les pixels au bord des carrés blancs et noirs prennent des valeurs négatives : -1020 après filtrage. Par définition, les pixels prendront la valeur absolue de ces valeurs négatives.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386580" y="2133239"/>
            <a:ext cx="51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</a:t>
            </a:r>
            <a:r>
              <a:rPr lang="fr-FR" baseline="-25000" dirty="0" smtClean="0"/>
              <a:t>y</a:t>
            </a:r>
            <a:r>
              <a:rPr lang="fr-FR" dirty="0" smtClean="0"/>
              <a:t>=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217" y="1762294"/>
            <a:ext cx="3058437" cy="28940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659" y="423434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4" name="Rectangle 13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876530" y="947965"/>
            <a:ext cx="73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/>
              <a:t>4</a:t>
            </a:r>
            <a:r>
              <a:rPr lang="fr-FR" sz="2200" dirty="0" smtClean="0"/>
              <a:t>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horizontale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400846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177096" y="1930497"/>
            <a:ext cx="6284355" cy="4644038"/>
            <a:chOff x="1676384" y="336175"/>
            <a:chExt cx="3537252" cy="350254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199" y="911833"/>
              <a:ext cx="3058437" cy="2894047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 flipH="1">
              <a:off x="120780" y="1891779"/>
              <a:ext cx="3502549" cy="391341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6865676" y="2109355"/>
            <a:ext cx="5042307" cy="4423605"/>
            <a:chOff x="6699420" y="356377"/>
            <a:chExt cx="4808571" cy="4223092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012" y="1407117"/>
              <a:ext cx="4753389" cy="317235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420" y="356377"/>
              <a:ext cx="4808571" cy="82214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64184" y="457434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0" name="Rectangle 9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876530" y="947965"/>
            <a:ext cx="739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/>
              <a:t>4</a:t>
            </a:r>
            <a:r>
              <a:rPr lang="fr-FR" sz="2200" dirty="0" smtClean="0"/>
              <a:t>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horizontale 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95895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28921" y="2901"/>
            <a:ext cx="12028606" cy="6501322"/>
            <a:chOff x="28921" y="2901"/>
            <a:chExt cx="12028606" cy="6501322"/>
          </a:xfrm>
        </p:grpSpPr>
        <p:grpSp>
          <p:nvGrpSpPr>
            <p:cNvPr id="2" name="Groupe 1"/>
            <p:cNvGrpSpPr/>
            <p:nvPr/>
          </p:nvGrpSpPr>
          <p:grpSpPr>
            <a:xfrm>
              <a:off x="28921" y="1655413"/>
              <a:ext cx="12028606" cy="4848810"/>
              <a:chOff x="-347938" y="139086"/>
              <a:chExt cx="12598902" cy="5328799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76937" y="665756"/>
                <a:ext cx="5400675" cy="2638425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693" y="139086"/>
                <a:ext cx="4742515" cy="3165095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624261" y="2343150"/>
                <a:ext cx="561975" cy="51435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7938" y="4031339"/>
                <a:ext cx="12598902" cy="1436546"/>
              </a:xfrm>
              <a:prstGeom prst="rect">
                <a:avLst/>
              </a:prstGeom>
            </p:spPr>
          </p:pic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4214936" y="1802754"/>
                <a:ext cx="2254419" cy="79757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130086" y="425106"/>
              <a:ext cx="476976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3000" b="1" dirty="0" smtClean="0"/>
                <a:t>Plan de validation et résultat</a:t>
              </a:r>
              <a:endParaRPr lang="fr-FR" sz="30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42508" y="2901"/>
              <a:ext cx="710963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3000" b="1" kern="0" dirty="0" smtClean="0"/>
                <a:t>Détection de points d’intérêts d’une image </a:t>
              </a:r>
              <a:endParaRPr lang="fr-FR" sz="3000" b="1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876530" y="947965"/>
              <a:ext cx="7621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/>
                <a:t>Analyse     </a:t>
              </a:r>
              <a:r>
                <a:rPr lang="fr-FR" sz="2200" dirty="0"/>
                <a:t>4</a:t>
              </a:r>
              <a:r>
                <a:rPr lang="fr-FR" sz="2200" dirty="0" smtClean="0"/>
                <a:t>) Teste le filtre de </a:t>
              </a:r>
              <a:r>
                <a:rPr lang="fr-FR" sz="2200" dirty="0" err="1" smtClean="0"/>
                <a:t>Sobel</a:t>
              </a:r>
              <a:r>
                <a:rPr lang="fr-FR" sz="2200" dirty="0" smtClean="0"/>
                <a:t> en direction horizontale </a:t>
              </a:r>
              <a:endParaRPr lang="fr-FR" sz="2200" dirty="0"/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H="1">
              <a:off x="2317173" y="3660947"/>
              <a:ext cx="4935682" cy="2077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 flipH="1">
              <a:off x="5167442" y="3660947"/>
              <a:ext cx="3762987" cy="2097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/>
            <p:cNvCxnSpPr/>
            <p:nvPr/>
          </p:nvCxnSpPr>
          <p:spPr>
            <a:xfrm flipH="1">
              <a:off x="7280256" y="3532092"/>
              <a:ext cx="1832571" cy="2122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81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764621" y="124500"/>
            <a:ext cx="9225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Quel est l'intérêt de la détection des points d'intérêts?</a:t>
            </a:r>
            <a:endParaRPr lang="fr-FR" sz="3200" dirty="0"/>
          </a:p>
        </p:txBody>
      </p:sp>
      <p:grpSp>
        <p:nvGrpSpPr>
          <p:cNvPr id="9" name="Groupe 8"/>
          <p:cNvGrpSpPr/>
          <p:nvPr/>
        </p:nvGrpSpPr>
        <p:grpSpPr>
          <a:xfrm>
            <a:off x="1532237" y="544809"/>
            <a:ext cx="8550876" cy="3562901"/>
            <a:chOff x="1664042" y="1105215"/>
            <a:chExt cx="8550876" cy="3562901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4042" y="1786716"/>
              <a:ext cx="8550876" cy="2881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709676" y="1363358"/>
              <a:ext cx="2261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>
                  <a:solidFill>
                    <a:srgbClr val="7030A0"/>
                  </a:solidFill>
                </a:rPr>
                <a:t>zone de superposition</a:t>
              </a: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894703" y="1161540"/>
              <a:ext cx="148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FF0000"/>
                  </a:solidFill>
                </a:rPr>
                <a:t>Image gauche</a:t>
              </a:r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192530" y="1105215"/>
              <a:ext cx="137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70C0"/>
                  </a:solidFill>
                </a:rPr>
                <a:t>Image droite</a:t>
              </a:r>
              <a:endParaRPr lang="fr-FR" dirty="0">
                <a:solidFill>
                  <a:srgbClr val="0070C0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50" y="4107710"/>
            <a:ext cx="6499654" cy="2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/>
        </p:nvSpPr>
        <p:spPr>
          <a:xfrm>
            <a:off x="662890" y="5106641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Case 1: 255*1=255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95483" y="1686105"/>
            <a:ext cx="3281469" cy="2999709"/>
            <a:chOff x="394854" y="207814"/>
            <a:chExt cx="8977748" cy="7065820"/>
          </a:xfrm>
        </p:grpSpPr>
        <p:sp>
          <p:nvSpPr>
            <p:cNvPr id="13" name="Rectangle 12"/>
            <p:cNvSpPr/>
            <p:nvPr/>
          </p:nvSpPr>
          <p:spPr>
            <a:xfrm>
              <a:off x="394854" y="207816"/>
              <a:ext cx="4488874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83728" y="207814"/>
              <a:ext cx="4488874" cy="45643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83725" y="4772165"/>
              <a:ext cx="4488874" cy="2501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4854" y="3740725"/>
              <a:ext cx="4488874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69601"/>
              </p:ext>
            </p:extLst>
          </p:nvPr>
        </p:nvGraphicFramePr>
        <p:xfrm>
          <a:off x="755644" y="3316908"/>
          <a:ext cx="1426446" cy="999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482"/>
                <a:gridCol w="475482"/>
                <a:gridCol w="475482"/>
              </a:tblGrid>
              <a:tr h="33309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33309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33096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5" name="Groupe 24"/>
          <p:cNvGrpSpPr/>
          <p:nvPr/>
        </p:nvGrpSpPr>
        <p:grpSpPr>
          <a:xfrm>
            <a:off x="4009904" y="1660225"/>
            <a:ext cx="3352538" cy="3074763"/>
            <a:chOff x="394854" y="207814"/>
            <a:chExt cx="8977748" cy="7065820"/>
          </a:xfrm>
        </p:grpSpPr>
        <p:sp>
          <p:nvSpPr>
            <p:cNvPr id="28" name="Rectangle 27"/>
            <p:cNvSpPr/>
            <p:nvPr/>
          </p:nvSpPr>
          <p:spPr>
            <a:xfrm>
              <a:off x="394854" y="207816"/>
              <a:ext cx="4488874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83728" y="207814"/>
              <a:ext cx="4488874" cy="45643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83725" y="4772165"/>
              <a:ext cx="4488874" cy="2501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4854" y="3740725"/>
              <a:ext cx="4488874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32" name="Tableau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93976"/>
              </p:ext>
            </p:extLst>
          </p:nvPr>
        </p:nvGraphicFramePr>
        <p:xfrm>
          <a:off x="5179360" y="3300442"/>
          <a:ext cx="1521930" cy="1032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7310"/>
                <a:gridCol w="507310"/>
                <a:gridCol w="507310"/>
              </a:tblGrid>
              <a:tr h="344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344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344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ZoneTexte 32"/>
          <p:cNvSpPr txBox="1"/>
          <p:nvPr/>
        </p:nvSpPr>
        <p:spPr>
          <a:xfrm>
            <a:off x="4742070" y="5183829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Case 2: 255*3=765</a:t>
            </a:r>
            <a:endParaRPr lang="fr-FR" dirty="0"/>
          </a:p>
        </p:txBody>
      </p:sp>
      <p:grpSp>
        <p:nvGrpSpPr>
          <p:cNvPr id="35" name="Groupe 34"/>
          <p:cNvGrpSpPr/>
          <p:nvPr/>
        </p:nvGrpSpPr>
        <p:grpSpPr>
          <a:xfrm>
            <a:off x="8206315" y="1709437"/>
            <a:ext cx="3501738" cy="3214941"/>
            <a:chOff x="394854" y="207814"/>
            <a:chExt cx="8977748" cy="7065820"/>
          </a:xfrm>
        </p:grpSpPr>
        <p:sp>
          <p:nvSpPr>
            <p:cNvPr id="38" name="Rectangle 37"/>
            <p:cNvSpPr/>
            <p:nvPr/>
          </p:nvSpPr>
          <p:spPr>
            <a:xfrm>
              <a:off x="394854" y="207816"/>
              <a:ext cx="4488874" cy="35329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83728" y="207814"/>
              <a:ext cx="4488874" cy="456435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883725" y="4772165"/>
              <a:ext cx="4488874" cy="2501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4854" y="3740725"/>
              <a:ext cx="4488874" cy="353290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aphicFrame>
        <p:nvGraphicFramePr>
          <p:cNvPr id="42" name="Tableau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9869"/>
              </p:ext>
            </p:extLst>
          </p:nvPr>
        </p:nvGraphicFramePr>
        <p:xfrm>
          <a:off x="9998539" y="3378063"/>
          <a:ext cx="1605036" cy="1238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5012"/>
                <a:gridCol w="535012"/>
                <a:gridCol w="535012"/>
              </a:tblGrid>
              <a:tr h="41293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0</a:t>
                      </a:r>
                      <a:endParaRPr lang="fr-FR" sz="1200" dirty="0"/>
                    </a:p>
                  </a:txBody>
                  <a:tcPr/>
                </a:tc>
              </a:tr>
              <a:tr h="41293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</a:tr>
              <a:tr h="41293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255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ZoneTexte 42"/>
          <p:cNvSpPr txBox="1"/>
          <p:nvPr/>
        </p:nvSpPr>
        <p:spPr>
          <a:xfrm>
            <a:off x="9081749" y="5106641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Case 3: 255*4=1020</a:t>
            </a:r>
            <a:endParaRPr lang="fr-FR" dirty="0"/>
          </a:p>
        </p:txBody>
      </p:sp>
      <p:sp>
        <p:nvSpPr>
          <p:cNvPr id="44" name="Rectangle 43"/>
          <p:cNvSpPr/>
          <p:nvPr/>
        </p:nvSpPr>
        <p:spPr>
          <a:xfrm>
            <a:off x="237198" y="475433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45" name="Rectangle 44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1876530" y="947965"/>
            <a:ext cx="7279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/>
              <a:t>4</a:t>
            </a:r>
            <a:r>
              <a:rPr lang="fr-FR" sz="2200" dirty="0" smtClean="0"/>
              <a:t>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direction horizontale </a:t>
            </a:r>
            <a:endParaRPr lang="fr-FR" sz="2200" dirty="0"/>
          </a:p>
        </p:txBody>
      </p:sp>
      <p:graphicFrame>
        <p:nvGraphicFramePr>
          <p:cNvPr id="47" name="Tableau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19347"/>
              </p:ext>
            </p:extLst>
          </p:nvPr>
        </p:nvGraphicFramePr>
        <p:xfrm>
          <a:off x="10624363" y="445114"/>
          <a:ext cx="1260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076"/>
                <a:gridCol w="420076"/>
                <a:gridCol w="420076"/>
              </a:tblGrid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-1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0056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ZoneTexte 47"/>
          <p:cNvSpPr txBox="1"/>
          <p:nvPr/>
        </p:nvSpPr>
        <p:spPr>
          <a:xfrm>
            <a:off x="9957184" y="809088"/>
            <a:ext cx="51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</a:t>
            </a:r>
            <a:r>
              <a:rPr lang="fr-FR" baseline="-25000" dirty="0" smtClean="0"/>
              <a:t>y</a:t>
            </a:r>
            <a:r>
              <a:rPr lang="fr-FR" dirty="0" smtClean="0"/>
              <a:t>=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0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" y="2430251"/>
            <a:ext cx="4320000" cy="32400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11571" y="1672992"/>
            <a:ext cx="230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Image avant filtrage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8585438" y="1672992"/>
            <a:ext cx="251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Image après filtrage</a:t>
            </a:r>
            <a:endParaRPr lang="fr-FR" sz="2000" dirty="0"/>
          </a:p>
        </p:txBody>
      </p:sp>
      <p:sp>
        <p:nvSpPr>
          <p:cNvPr id="14" name="Rectangle 13"/>
          <p:cNvSpPr/>
          <p:nvPr/>
        </p:nvSpPr>
        <p:spPr>
          <a:xfrm>
            <a:off x="4803426" y="2882347"/>
            <a:ext cx="2267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filtre de </a:t>
            </a:r>
            <a:r>
              <a:rPr lang="fr-FR" dirty="0" err="1"/>
              <a:t>Sobel</a:t>
            </a:r>
            <a:r>
              <a:rPr lang="fr-FR" dirty="0"/>
              <a:t> en 2 directions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82" y="2367637"/>
            <a:ext cx="4319999" cy="3240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985" y="5291051"/>
            <a:ext cx="1499436" cy="14942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7624" y="442809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16" name="Rectangle 15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876529" y="947965"/>
            <a:ext cx="8050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5)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2 directions G=|</a:t>
            </a:r>
            <a:r>
              <a:rPr lang="fr-FR" sz="2200" dirty="0" err="1" smtClean="0"/>
              <a:t>G</a:t>
            </a:r>
            <a:r>
              <a:rPr lang="fr-FR" sz="2200" baseline="-25000" dirty="0" err="1" smtClean="0"/>
              <a:t>x</a:t>
            </a:r>
            <a:r>
              <a:rPr lang="fr-FR" sz="2200" dirty="0" smtClean="0"/>
              <a:t>| </a:t>
            </a:r>
            <a:r>
              <a:rPr lang="fr-FR" sz="2200" dirty="0" smtClean="0"/>
              <a:t>+|</a:t>
            </a:r>
            <a:r>
              <a:rPr lang="fr-FR" sz="2200" dirty="0" smtClean="0"/>
              <a:t>G</a:t>
            </a:r>
            <a:r>
              <a:rPr lang="fr-FR" sz="2200" baseline="-25000" dirty="0" smtClean="0"/>
              <a:t>y</a:t>
            </a:r>
            <a:r>
              <a:rPr lang="fr-FR" sz="2200" dirty="0" smtClean="0"/>
              <a:t>| </a:t>
            </a:r>
            <a:endParaRPr lang="fr-FR" sz="2200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V="1">
            <a:off x="5008421" y="3968586"/>
            <a:ext cx="180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161958" y="4792288"/>
            <a:ext cx="467591" cy="498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6964501" y="5131733"/>
            <a:ext cx="1171107" cy="47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8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90" y="2863874"/>
            <a:ext cx="7329131" cy="2076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2508" y="2901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901244" y="834302"/>
            <a:ext cx="8379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Analyse     </a:t>
            </a:r>
            <a:r>
              <a:rPr lang="fr-FR" sz="2200" dirty="0" smtClean="0"/>
              <a:t>5) Teste le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en 2 directions G=|</a:t>
            </a:r>
            <a:r>
              <a:rPr lang="fr-FR" sz="2200" dirty="0" err="1" smtClean="0"/>
              <a:t>G</a:t>
            </a:r>
            <a:r>
              <a:rPr lang="fr-FR" sz="2200" baseline="-25000" dirty="0" err="1" smtClean="0"/>
              <a:t>x</a:t>
            </a:r>
            <a:r>
              <a:rPr lang="fr-FR" sz="2200" dirty="0" smtClean="0"/>
              <a:t>| +|G</a:t>
            </a:r>
            <a:r>
              <a:rPr lang="fr-FR" sz="2200" baseline="-25000" dirty="0" smtClean="0"/>
              <a:t>y</a:t>
            </a:r>
            <a:r>
              <a:rPr lang="fr-FR" sz="2200" dirty="0" smtClean="0"/>
              <a:t>| </a:t>
            </a:r>
            <a:endParaRPr lang="fr-FR" sz="2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437664"/>
            <a:ext cx="12020550" cy="13295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09" y="5244835"/>
            <a:ext cx="11412682" cy="1386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3674" y="454331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26190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 txBox="1">
            <a:spLocks/>
          </p:cNvSpPr>
          <p:nvPr/>
        </p:nvSpPr>
        <p:spPr>
          <a:xfrm>
            <a:off x="1066521" y="1523858"/>
            <a:ext cx="2601470" cy="4608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 smtClean="0"/>
              <a:t>Démonstration</a:t>
            </a:r>
          </a:p>
          <a:p>
            <a:pPr marL="0" indent="0">
              <a:buNone/>
            </a:pPr>
            <a:endParaRPr lang="fr-FR" sz="2600" b="1" dirty="0"/>
          </a:p>
          <a:p>
            <a:pPr marL="0" indent="0">
              <a:buNone/>
            </a:pPr>
            <a:endParaRPr lang="fr-FR" sz="2600" b="1" dirty="0" smtClean="0"/>
          </a:p>
          <a:p>
            <a:pPr marL="0" indent="0">
              <a:buNone/>
            </a:pPr>
            <a:endParaRPr lang="fr-FR" sz="2600" b="1" dirty="0" smtClean="0"/>
          </a:p>
          <a:p>
            <a:pPr marL="0" indent="0">
              <a:buNone/>
            </a:pPr>
            <a:endParaRPr lang="fr-FR" sz="26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028700" y="2421083"/>
            <a:ext cx="103741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/>
              <a:t>Affichage des images avant et après l'application du filtre de </a:t>
            </a:r>
            <a:r>
              <a:rPr lang="fr-FR" sz="2200" dirty="0" err="1" smtClean="0"/>
              <a:t>Sobel</a:t>
            </a:r>
            <a:r>
              <a:rPr lang="fr-FR" sz="2200" dirty="0" smtClean="0"/>
              <a:t> </a:t>
            </a:r>
            <a:r>
              <a:rPr lang="fr-FR" sz="2200" dirty="0"/>
              <a:t>à l'aide du logiciel </a:t>
            </a:r>
            <a:r>
              <a:rPr lang="fr-FR" sz="2200" dirty="0" smtClean="0"/>
              <a:t>Fiji</a:t>
            </a:r>
            <a:endParaRPr lang="fr-FR" sz="2200" dirty="0"/>
          </a:p>
        </p:txBody>
      </p:sp>
      <p:sp>
        <p:nvSpPr>
          <p:cNvPr id="6" name="Rectangle 5"/>
          <p:cNvSpPr/>
          <p:nvPr/>
        </p:nvSpPr>
        <p:spPr>
          <a:xfrm>
            <a:off x="2734270" y="6880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18336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6" y="916100"/>
            <a:ext cx="7753350" cy="581501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81353" y="315935"/>
            <a:ext cx="2962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Notre image après filtrage 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0" y="2871787"/>
            <a:ext cx="3343275" cy="2581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73781" y="-38008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39558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8" y="74470"/>
            <a:ext cx="3062000" cy="216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15" y="154833"/>
            <a:ext cx="2520000" cy="59716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21" y="973739"/>
            <a:ext cx="4948869" cy="35128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5" y="2298012"/>
            <a:ext cx="3102507" cy="218857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5" y="4613671"/>
            <a:ext cx="3102507" cy="21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59" y="142936"/>
            <a:ext cx="9407611" cy="663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3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4059" y="19213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Retour </a:t>
            </a:r>
            <a:r>
              <a:rPr lang="fr-FR" dirty="0" smtClean="0"/>
              <a:t>d’expérience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17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2">
            <a:extLst>
              <a:ext uri="{FF2B5EF4-FFF2-40B4-BE49-F238E27FC236}">
                <a16:creationId xmlns:a16="http://schemas.microsoft.com/office/drawing/2014/main" xmlns="" id="{446830E7-0B22-2BD6-7876-C6DD2EA26CB1}"/>
              </a:ext>
            </a:extLst>
          </p:cNvPr>
          <p:cNvSpPr txBox="1">
            <a:spLocks/>
          </p:cNvSpPr>
          <p:nvPr/>
        </p:nvSpPr>
        <p:spPr>
          <a:xfrm>
            <a:off x="456168" y="39942"/>
            <a:ext cx="10417778" cy="1508611"/>
          </a:xfrm>
          <a:prstGeom prst="rect">
            <a:avLst/>
          </a:prstGeom>
        </p:spPr>
        <p:txBody>
          <a:bodyPr anchor="ctr" anchorCtr="0">
            <a:noAutofit/>
          </a:bodyPr>
          <a:lstStyle>
            <a:defPPr>
              <a:defRPr lang="fr-FR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ctr" eaLnBrk="1" latinLnBrk="0" hangingPunct="1">
              <a:buNone/>
              <a:defRPr lang="fr-FR" sz="2800">
                <a:solidFill>
                  <a:srgbClr val="285B99"/>
                </a:solidFill>
                <a:latin typeface="+mn-lt"/>
              </a:defRPr>
            </a:lvl1pPr>
          </a:lstStyle>
          <a:p>
            <a:pPr algn="l"/>
            <a:r>
              <a:rPr lang="fr-FR" sz="3000" b="1" kern="0" dirty="0" smtClean="0"/>
              <a:t>Objectif: Détection </a:t>
            </a:r>
            <a:r>
              <a:rPr lang="fr-FR" sz="3000" b="1" kern="0" dirty="0"/>
              <a:t>de points </a:t>
            </a:r>
            <a:r>
              <a:rPr lang="fr-FR" sz="3000" b="1" kern="0" dirty="0" smtClean="0"/>
              <a:t>d’intérêts d’une image naturelle</a:t>
            </a:r>
            <a:endParaRPr lang="fr-FR" sz="3000" b="1" kern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2D5C24C6-B6E0-BE43-DD8B-DBEEDA318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12" y="2171044"/>
            <a:ext cx="4303338" cy="3034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31E3A1F1-0F28-B783-E296-70F7E8E394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6" t="5657" r="17898" b="23088"/>
          <a:stretch/>
        </p:blipFill>
        <p:spPr>
          <a:xfrm>
            <a:off x="9727887" y="1548553"/>
            <a:ext cx="2169824" cy="440409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525" y="2158373"/>
            <a:ext cx="4320000" cy="30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71" y="945874"/>
            <a:ext cx="7690329" cy="5174067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314255" y="4218709"/>
            <a:ext cx="3987581" cy="2462645"/>
            <a:chOff x="1111537" y="72737"/>
            <a:chExt cx="3853053" cy="2318184"/>
          </a:xfrm>
        </p:grpSpPr>
        <p:pic>
          <p:nvPicPr>
            <p:cNvPr id="3076" name="Picture 4" descr="https://miro.medium.com/v2/resize:fit:364/1*Fr6Umze2waDjWVHB2yzT4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537" y="72737"/>
              <a:ext cx="3853053" cy="231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11537" y="1444336"/>
              <a:ext cx="582181" cy="24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</a:rPr>
                <a:t>filtre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AutoShape 8" descr="Lena. Original Image, 512x512 pixels. 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6048439" y="160337"/>
            <a:ext cx="41245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600" b="1" dirty="0" err="1" smtClean="0">
                <a:solidFill>
                  <a:srgbClr val="000000"/>
                </a:solidFill>
              </a:rPr>
              <a:t>Sliding</a:t>
            </a:r>
            <a:r>
              <a:rPr lang="fr-FR" sz="2600" b="1" dirty="0" smtClean="0">
                <a:solidFill>
                  <a:srgbClr val="000000"/>
                </a:solidFill>
              </a:rPr>
              <a:t> </a:t>
            </a:r>
            <a:r>
              <a:rPr lang="fr-FR" sz="2600" b="1" dirty="0" err="1" smtClean="0">
                <a:solidFill>
                  <a:srgbClr val="000000"/>
                </a:solidFill>
              </a:rPr>
              <a:t>window</a:t>
            </a:r>
            <a:r>
              <a:rPr lang="fr-FR" sz="2600" b="1" dirty="0" smtClean="0">
                <a:solidFill>
                  <a:srgbClr val="000000"/>
                </a:solidFill>
              </a:rPr>
              <a:t> architecture </a:t>
            </a:r>
            <a:endParaRPr lang="fr-FR" sz="2600" b="1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91451"/>
            <a:ext cx="4329926" cy="3054422"/>
          </a:xfrm>
          <a:prstGeom prst="rect">
            <a:avLst/>
          </a:prstGeom>
        </p:spPr>
      </p:pic>
      <p:graphicFrame>
        <p:nvGraphicFramePr>
          <p:cNvPr id="26" name="Tableau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28073"/>
              </p:ext>
            </p:extLst>
          </p:nvPr>
        </p:nvGraphicFramePr>
        <p:xfrm>
          <a:off x="168461" y="319662"/>
          <a:ext cx="1097880" cy="1163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960"/>
                <a:gridCol w="365960"/>
                <a:gridCol w="365960"/>
              </a:tblGrid>
              <a:tr h="387912">
                <a:tc>
                  <a:txBody>
                    <a:bodyPr/>
                    <a:lstStyle/>
                    <a:p>
                      <a:endParaRPr lang="fr-FR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</a:tr>
              <a:tr h="387912"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</a:tr>
              <a:tr h="387912"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Connecteur droit avec flèche 26"/>
          <p:cNvCxnSpPr/>
          <p:nvPr/>
        </p:nvCxnSpPr>
        <p:spPr>
          <a:xfrm>
            <a:off x="1368145" y="878695"/>
            <a:ext cx="188301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/>
          <p:cNvGrpSpPr/>
          <p:nvPr/>
        </p:nvGrpSpPr>
        <p:grpSpPr>
          <a:xfrm>
            <a:off x="972346" y="1386403"/>
            <a:ext cx="8996235" cy="2902198"/>
            <a:chOff x="1599046" y="2864288"/>
            <a:chExt cx="8707005" cy="2618300"/>
          </a:xfrm>
        </p:grpSpPr>
        <p:grpSp>
          <p:nvGrpSpPr>
            <p:cNvPr id="14" name="Groupe 13"/>
            <p:cNvGrpSpPr/>
            <p:nvPr/>
          </p:nvGrpSpPr>
          <p:grpSpPr>
            <a:xfrm>
              <a:off x="1599046" y="2864288"/>
              <a:ext cx="8707005" cy="2618300"/>
              <a:chOff x="1599046" y="2864288"/>
              <a:chExt cx="8707005" cy="26183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92F1E09A-F77C-030F-954C-749749EE332F}"/>
                  </a:ext>
                </a:extLst>
              </p:cNvPr>
              <p:cNvSpPr/>
              <p:nvPr/>
            </p:nvSpPr>
            <p:spPr>
              <a:xfrm>
                <a:off x="1971386" y="3403315"/>
                <a:ext cx="1924050" cy="8327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Générateur de pattern vidéo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85D0B04-019E-33D4-3E0E-E21E16927322}"/>
                  </a:ext>
                </a:extLst>
              </p:cNvPr>
              <p:cNvSpPr/>
              <p:nvPr/>
            </p:nvSpPr>
            <p:spPr>
              <a:xfrm>
                <a:off x="4314536" y="3403315"/>
                <a:ext cx="1924050" cy="8327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Filtre gaussien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DBBEEEAE-8F86-98AE-1F2B-7508B53C1466}"/>
                  </a:ext>
                </a:extLst>
              </p:cNvPr>
              <p:cNvSpPr/>
              <p:nvPr/>
            </p:nvSpPr>
            <p:spPr>
              <a:xfrm>
                <a:off x="6562436" y="3403315"/>
                <a:ext cx="1924050" cy="8327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Contrôleur VGA</a:t>
                </a:r>
              </a:p>
            </p:txBody>
          </p:sp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xmlns="" id="{3BCDDF0E-E6A5-B4DA-E1FD-409C7B1C1538}"/>
                  </a:ext>
                </a:extLst>
              </p:cNvPr>
              <p:cNvCxnSpPr>
                <a:stCxn id="15" idx="3"/>
                <a:endCxn id="16" idx="1"/>
              </p:cNvCxnSpPr>
              <p:nvPr/>
            </p:nvCxnSpPr>
            <p:spPr>
              <a:xfrm>
                <a:off x="3895436" y="3819685"/>
                <a:ext cx="4191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xmlns="" id="{6C13C897-07B1-4456-202C-55C0762424A5}"/>
                  </a:ext>
                </a:extLst>
              </p:cNvPr>
              <p:cNvCxnSpPr>
                <a:cxnSpLocks/>
                <a:stCxn id="16" idx="3"/>
                <a:endCxn id="17" idx="1"/>
              </p:cNvCxnSpPr>
              <p:nvPr/>
            </p:nvCxnSpPr>
            <p:spPr>
              <a:xfrm>
                <a:off x="6238586" y="3819685"/>
                <a:ext cx="323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xmlns="" id="{484F5D7D-4955-2EB4-789C-7734FCEDF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4342" y="3125481"/>
                <a:ext cx="1381709" cy="1381709"/>
              </a:xfrm>
              <a:prstGeom prst="rect">
                <a:avLst/>
              </a:prstGeom>
            </p:spPr>
          </p:pic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xmlns="" id="{BB1B9C29-A6FB-AE29-1AC6-559C48A02D85}"/>
                  </a:ext>
                </a:extLst>
              </p:cNvPr>
              <p:cNvCxnSpPr>
                <a:cxnSpLocks/>
                <a:stCxn id="17" idx="3"/>
                <a:endCxn id="20" idx="1"/>
              </p:cNvCxnSpPr>
              <p:nvPr/>
            </p:nvCxnSpPr>
            <p:spPr>
              <a:xfrm flipV="1">
                <a:off x="8486487" y="3816335"/>
                <a:ext cx="437855" cy="3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xmlns="" id="{1BC75C98-4FDF-EED0-2139-622405EB849F}"/>
                  </a:ext>
                </a:extLst>
              </p:cNvPr>
              <p:cNvSpPr txBox="1"/>
              <p:nvPr/>
            </p:nvSpPr>
            <p:spPr>
              <a:xfrm>
                <a:off x="1599046" y="2864288"/>
                <a:ext cx="2247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FPGA</a:t>
                </a:r>
              </a:p>
            </p:txBody>
          </p:sp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xmlns="" id="{06E9FAC5-C846-AC0F-15F8-F4A629A29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9611" y="4387096"/>
                <a:ext cx="1547600" cy="1095492"/>
              </a:xfrm>
              <a:prstGeom prst="rect">
                <a:avLst/>
              </a:prstGeom>
            </p:spPr>
          </p:pic>
        </p:grp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xmlns="" id="{75B48DBC-457D-D7A4-854C-DFBC1E1F0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54" r="62745"/>
            <a:stretch/>
          </p:blipFill>
          <p:spPr>
            <a:xfrm>
              <a:off x="9059195" y="3233620"/>
              <a:ext cx="1112003" cy="726704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456881" y="452202"/>
            <a:ext cx="10618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b="1" dirty="0"/>
              <a:t>R</a:t>
            </a:r>
            <a:r>
              <a:rPr lang="fr-FR" sz="3000" b="1" dirty="0" smtClean="0"/>
              <a:t>éalisation d’une IP de traitement d’image sur cible Zynq7000 et affichage VGA</a:t>
            </a:r>
            <a:endParaRPr lang="fr-FR" sz="30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38" y="3525007"/>
            <a:ext cx="4234473" cy="31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606" y="985292"/>
            <a:ext cx="9366501" cy="298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2200" b="1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2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Etape 1</a:t>
            </a:r>
            <a:r>
              <a:rPr lang="fr-FR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 : Filtre </a:t>
            </a:r>
            <a:r>
              <a:rPr lang="fr-FR" sz="22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unitaire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dirty="0" smtClean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200" dirty="0" smtClean="0"/>
              <a:t>L’image sortante est identique à l’image entrante</a:t>
            </a:r>
            <a:endParaRPr lang="fr-FR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1093" y="4376572"/>
            <a:ext cx="298633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Etape 2 : Filtre Gaussien</a:t>
            </a:r>
            <a:endParaRPr lang="fr-FR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29983"/>
              </p:ext>
            </p:extLst>
          </p:nvPr>
        </p:nvGraphicFramePr>
        <p:xfrm>
          <a:off x="3459781" y="1792244"/>
          <a:ext cx="183688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294"/>
                <a:gridCol w="612294"/>
                <a:gridCol w="612294"/>
              </a:tblGrid>
              <a:tr h="34118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4118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  <a:tr h="34118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092559"/>
              </p:ext>
            </p:extLst>
          </p:nvPr>
        </p:nvGraphicFramePr>
        <p:xfrm>
          <a:off x="4790208" y="4436120"/>
          <a:ext cx="1756227" cy="1151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5409"/>
                <a:gridCol w="585409"/>
                <a:gridCol w="585409"/>
              </a:tblGrid>
              <a:tr h="3839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839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</a:tr>
              <a:tr h="38390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60883" y="194620"/>
            <a:ext cx="10618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b="1" dirty="0"/>
              <a:t>R</a:t>
            </a:r>
            <a:r>
              <a:rPr lang="fr-FR" sz="3000" b="1" dirty="0" smtClean="0"/>
              <a:t>éalisation d’une IP de traitement d’image sur cible Zynq7000 et affichage VGA</a:t>
            </a:r>
            <a:endParaRPr lang="fr-FR" sz="3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4378222" y="4662616"/>
                <a:ext cx="30938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222" y="4662616"/>
                <a:ext cx="309380" cy="5203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5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538153" y="1179264"/>
            <a:ext cx="2837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Démonstration </a:t>
            </a:r>
            <a:endParaRPr lang="fr-FR" sz="32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349755" y="5829869"/>
            <a:ext cx="39353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 smtClean="0"/>
              <a:t>Image avec le filtre unitaire </a:t>
            </a:r>
            <a:endParaRPr lang="fr-FR" sz="2600" dirty="0"/>
          </a:p>
        </p:txBody>
      </p:sp>
      <p:sp>
        <p:nvSpPr>
          <p:cNvPr id="10" name="ZoneTexte 9"/>
          <p:cNvSpPr txBox="1"/>
          <p:nvPr/>
        </p:nvSpPr>
        <p:spPr>
          <a:xfrm>
            <a:off x="6636731" y="5694971"/>
            <a:ext cx="41072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600" dirty="0" smtClean="0"/>
              <a:t>Image avec le filtre Gaussien </a:t>
            </a:r>
            <a:endParaRPr lang="fr-FR" sz="26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20" r="800" b="3118"/>
          <a:stretch/>
        </p:blipFill>
        <p:spPr>
          <a:xfrm>
            <a:off x="6285470" y="1928140"/>
            <a:ext cx="4053017" cy="23884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0" y="1879367"/>
            <a:ext cx="4264293" cy="25546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0673" y="222072"/>
            <a:ext cx="106182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b="1" dirty="0"/>
              <a:t>R</a:t>
            </a:r>
            <a:r>
              <a:rPr lang="fr-FR" sz="3000" b="1" dirty="0" smtClean="0"/>
              <a:t>éalisation d’une IP de traitement d’image sur cible Zynq7000 et affichage VGA</a:t>
            </a:r>
            <a:endParaRPr lang="fr-FR" sz="3000" b="1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2" t="37861" r="38517" b="26829"/>
          <a:stretch/>
        </p:blipFill>
        <p:spPr>
          <a:xfrm>
            <a:off x="11058915" y="1179264"/>
            <a:ext cx="777169" cy="468144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85" y="1179264"/>
            <a:ext cx="490776" cy="49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1487411" y="984832"/>
            <a:ext cx="9832230" cy="4638202"/>
            <a:chOff x="245535" y="2311210"/>
            <a:chExt cx="8452417" cy="3847636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xmlns="" id="{FF4A99FC-B1E2-B8EC-5FE9-DDCFDB1B2CE2}"/>
                </a:ext>
              </a:extLst>
            </p:cNvPr>
            <p:cNvCxnSpPr>
              <a:stCxn id="19" idx="3"/>
            </p:cNvCxnSpPr>
            <p:nvPr/>
          </p:nvCxnSpPr>
          <p:spPr>
            <a:xfrm flipV="1">
              <a:off x="7619999" y="5566180"/>
              <a:ext cx="80433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xmlns="" id="{2D9836C0-46C7-ED11-EE5D-72C45842B29E}"/>
                </a:ext>
              </a:extLst>
            </p:cNvPr>
            <p:cNvSpPr txBox="1"/>
            <p:nvPr/>
          </p:nvSpPr>
          <p:spPr>
            <a:xfrm>
              <a:off x="7841627" y="518838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Output</a:t>
              </a:r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245535" y="2311210"/>
              <a:ext cx="7501465" cy="3847636"/>
              <a:chOff x="245535" y="2311210"/>
              <a:chExt cx="7501465" cy="38476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6C3DAA8F-5100-4EAD-5AC6-7B2B7260C4F5}"/>
                  </a:ext>
                </a:extLst>
              </p:cNvPr>
              <p:cNvSpPr/>
              <p:nvPr/>
            </p:nvSpPr>
            <p:spPr>
              <a:xfrm>
                <a:off x="2768599" y="2633133"/>
                <a:ext cx="2023534" cy="6434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Filtre de </a:t>
                </a:r>
                <a:r>
                  <a:rPr lang="fr-FR" dirty="0" err="1"/>
                  <a:t>Sobel</a:t>
                </a:r>
                <a:r>
                  <a:rPr lang="fr-FR" dirty="0"/>
                  <a:t> (V)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A504ED68-C209-0A2B-42A3-C8E066742285}"/>
                  </a:ext>
                </a:extLst>
              </p:cNvPr>
              <p:cNvSpPr/>
              <p:nvPr/>
            </p:nvSpPr>
            <p:spPr>
              <a:xfrm>
                <a:off x="2768599" y="3649133"/>
                <a:ext cx="2023534" cy="6434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Filtre de </a:t>
                </a:r>
                <a:r>
                  <a:rPr lang="fr-FR" dirty="0" err="1"/>
                  <a:t>Sobel</a:t>
                </a:r>
                <a:r>
                  <a:rPr lang="fr-FR" dirty="0"/>
                  <a:t> (H)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9853648E-1880-EED8-2CDD-26F5638C169C}"/>
                  </a:ext>
                </a:extLst>
              </p:cNvPr>
              <p:cNvSpPr/>
              <p:nvPr/>
            </p:nvSpPr>
            <p:spPr>
              <a:xfrm>
                <a:off x="5600699" y="3107266"/>
                <a:ext cx="660400" cy="6434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+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AC1BC025-3E69-ADF7-5BF3-359DF2BF4188}"/>
                  </a:ext>
                </a:extLst>
              </p:cNvPr>
              <p:cNvSpPr/>
              <p:nvPr/>
            </p:nvSpPr>
            <p:spPr>
              <a:xfrm>
                <a:off x="7086600" y="3107266"/>
                <a:ext cx="660400" cy="6434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&gt;= </a:t>
                </a:r>
              </a:p>
            </p:txBody>
          </p:sp>
          <p:cxnSp>
            <p:nvCxnSpPr>
              <p:cNvPr id="13" name="Connecteur : en angle 11">
                <a:extLst>
                  <a:ext uri="{FF2B5EF4-FFF2-40B4-BE49-F238E27FC236}">
                    <a16:creationId xmlns:a16="http://schemas.microsoft.com/office/drawing/2014/main" xmlns="" id="{25154E74-6034-6DDF-0960-2D2F1B00C98C}"/>
                  </a:ext>
                </a:extLst>
              </p:cNvPr>
              <p:cNvCxnSpPr>
                <a:stCxn id="9" idx="3"/>
                <a:endCxn id="11" idx="0"/>
              </p:cNvCxnSpPr>
              <p:nvPr/>
            </p:nvCxnSpPr>
            <p:spPr>
              <a:xfrm>
                <a:off x="4792133" y="2954867"/>
                <a:ext cx="1138766" cy="15239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 : en angle 12">
                <a:extLst>
                  <a:ext uri="{FF2B5EF4-FFF2-40B4-BE49-F238E27FC236}">
                    <a16:creationId xmlns:a16="http://schemas.microsoft.com/office/drawing/2014/main" xmlns="" id="{60AF4B6A-69A5-F74C-EBB9-423555C0173F}"/>
                  </a:ext>
                </a:extLst>
              </p:cNvPr>
              <p:cNvCxnSpPr>
                <a:cxnSpLocks/>
                <a:stCxn id="10" idx="3"/>
                <a:endCxn id="11" idx="2"/>
              </p:cNvCxnSpPr>
              <p:nvPr/>
            </p:nvCxnSpPr>
            <p:spPr>
              <a:xfrm flipV="1">
                <a:off x="4792133" y="3750733"/>
                <a:ext cx="1138766" cy="22013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 : en angle 15">
                <a:extLst>
                  <a:ext uri="{FF2B5EF4-FFF2-40B4-BE49-F238E27FC236}">
                    <a16:creationId xmlns:a16="http://schemas.microsoft.com/office/drawing/2014/main" xmlns="" id="{9E4E8243-3DF0-017F-1F14-13D875F3B233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6261099" y="3429000"/>
                <a:ext cx="825501" cy="12700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FAF8F17F-B4A9-2A60-9241-586D5D4C8F51}"/>
                  </a:ext>
                </a:extLst>
              </p:cNvPr>
              <p:cNvSpPr/>
              <p:nvPr/>
            </p:nvSpPr>
            <p:spPr>
              <a:xfrm>
                <a:off x="245535" y="2694516"/>
                <a:ext cx="1714498" cy="1481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TPG</a:t>
                </a:r>
              </a:p>
            </p:txBody>
          </p:sp>
          <p:cxnSp>
            <p:nvCxnSpPr>
              <p:cNvPr id="17" name="Connecteur : en angle 21">
                <a:extLst>
                  <a:ext uri="{FF2B5EF4-FFF2-40B4-BE49-F238E27FC236}">
                    <a16:creationId xmlns:a16="http://schemas.microsoft.com/office/drawing/2014/main" xmlns="" id="{8F23F332-05DE-761B-62BE-FF727D4FC880}"/>
                  </a:ext>
                </a:extLst>
              </p:cNvPr>
              <p:cNvCxnSpPr>
                <a:endCxn id="9" idx="1"/>
              </p:cNvCxnSpPr>
              <p:nvPr/>
            </p:nvCxnSpPr>
            <p:spPr>
              <a:xfrm flipV="1">
                <a:off x="1837267" y="2954867"/>
                <a:ext cx="931332" cy="474132"/>
              </a:xfrm>
              <a:prstGeom prst="bentConnector3">
                <a:avLst>
                  <a:gd name="adj1" fmla="val 56364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 : en angle 22">
                <a:extLst>
                  <a:ext uri="{FF2B5EF4-FFF2-40B4-BE49-F238E27FC236}">
                    <a16:creationId xmlns:a16="http://schemas.microsoft.com/office/drawing/2014/main" xmlns="" id="{B66A433F-33AA-B02B-64B3-152327F15D2E}"/>
                  </a:ext>
                </a:extLst>
              </p:cNvPr>
              <p:cNvCxnSpPr>
                <a:cxnSpLocks/>
                <a:stCxn id="16" idx="3"/>
                <a:endCxn id="10" idx="1"/>
              </p:cNvCxnSpPr>
              <p:nvPr/>
            </p:nvCxnSpPr>
            <p:spPr>
              <a:xfrm>
                <a:off x="1960033" y="3435350"/>
                <a:ext cx="808566" cy="535517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 : avec coins rognés en haut 26">
                <a:extLst>
                  <a:ext uri="{FF2B5EF4-FFF2-40B4-BE49-F238E27FC236}">
                    <a16:creationId xmlns:a16="http://schemas.microsoft.com/office/drawing/2014/main" xmlns="" id="{62130A94-7DE3-2E6A-26F0-D3EDBC9C2A36}"/>
                  </a:ext>
                </a:extLst>
              </p:cNvPr>
              <p:cNvSpPr/>
              <p:nvPr/>
            </p:nvSpPr>
            <p:spPr>
              <a:xfrm rot="5400000">
                <a:off x="6824132" y="5362980"/>
                <a:ext cx="1185333" cy="406400"/>
              </a:xfrm>
              <a:prstGeom prst="snip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xmlns="" id="{E4DEDA68-29E1-CC0E-592E-DEB05ED8437A}"/>
                  </a:ext>
                </a:extLst>
              </p:cNvPr>
              <p:cNvSpPr txBox="1"/>
              <p:nvPr/>
            </p:nvSpPr>
            <p:spPr>
              <a:xfrm>
                <a:off x="7096561" y="2311210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Seuil</a:t>
                </a:r>
              </a:p>
            </p:txBody>
          </p: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xmlns="" id="{9AF9B385-F268-D932-ECCB-3D66CB4FB7BF}"/>
                  </a:ext>
                </a:extLst>
              </p:cNvPr>
              <p:cNvCxnSpPr>
                <a:stCxn id="20" idx="2"/>
                <a:endCxn id="12" idx="0"/>
              </p:cNvCxnSpPr>
              <p:nvPr/>
            </p:nvCxnSpPr>
            <p:spPr>
              <a:xfrm>
                <a:off x="7413315" y="2680542"/>
                <a:ext cx="3485" cy="4267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xmlns="" id="{22A7AE50-A576-0BCF-BFCD-3DD0B0ED0FA8}"/>
                  </a:ext>
                </a:extLst>
              </p:cNvPr>
              <p:cNvCxnSpPr>
                <a:cxnSpLocks/>
                <a:stCxn id="12" idx="2"/>
                <a:endCxn id="19" idx="2"/>
              </p:cNvCxnSpPr>
              <p:nvPr/>
            </p:nvCxnSpPr>
            <p:spPr>
              <a:xfrm flipH="1">
                <a:off x="7416799" y="3750733"/>
                <a:ext cx="1" cy="1222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 : en angle 35">
                <a:extLst>
                  <a:ext uri="{FF2B5EF4-FFF2-40B4-BE49-F238E27FC236}">
                    <a16:creationId xmlns:a16="http://schemas.microsoft.com/office/drawing/2014/main" xmlns="" id="{9B5CB452-F6E4-7D3C-5412-D89C5CC3658D}"/>
                  </a:ext>
                </a:extLst>
              </p:cNvPr>
              <p:cNvCxnSpPr/>
              <p:nvPr/>
            </p:nvCxnSpPr>
            <p:spPr>
              <a:xfrm>
                <a:off x="1837267" y="3441700"/>
                <a:ext cx="5376331" cy="1773767"/>
              </a:xfrm>
              <a:prstGeom prst="bentConnector3">
                <a:avLst>
                  <a:gd name="adj1" fmla="val 952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xmlns="" id="{A44224E5-CE5A-0193-C042-A75DDA1D0398}"/>
                  </a:ext>
                </a:extLst>
              </p:cNvPr>
              <p:cNvCxnSpPr/>
              <p:nvPr/>
            </p:nvCxnSpPr>
            <p:spPr>
              <a:xfrm>
                <a:off x="5867400" y="5867400"/>
                <a:ext cx="13461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xmlns="" id="{C48FF0F2-422E-B75C-90C1-A47B9C09C6A1}"/>
                  </a:ext>
                </a:extLst>
              </p:cNvPr>
              <p:cNvSpPr txBox="1"/>
              <p:nvPr/>
            </p:nvSpPr>
            <p:spPr>
              <a:xfrm>
                <a:off x="5233893" y="5682734"/>
                <a:ext cx="625908" cy="306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Jaune</a:t>
                </a:r>
                <a:endParaRPr lang="fr-FR" dirty="0"/>
              </a:p>
            </p:txBody>
          </p:sp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xmlns="" id="{0A76056A-CE87-9BC6-4E17-2148C6CB5F97}"/>
                  </a:ext>
                </a:extLst>
              </p:cNvPr>
              <p:cNvSpPr txBox="1"/>
              <p:nvPr/>
            </p:nvSpPr>
            <p:spPr>
              <a:xfrm>
                <a:off x="7255344" y="503080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xmlns="" id="{549460A0-89C2-66B6-EE8E-51ED9C3C4BF7}"/>
                  </a:ext>
                </a:extLst>
              </p:cNvPr>
              <p:cNvSpPr txBox="1"/>
              <p:nvPr/>
            </p:nvSpPr>
            <p:spPr>
              <a:xfrm>
                <a:off x="7265955" y="565573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1</a:t>
                </a:r>
              </a:p>
            </p:txBody>
          </p:sp>
        </p:grpSp>
      </p:grpSp>
      <p:sp>
        <p:nvSpPr>
          <p:cNvPr id="28" name="Rectangle 27"/>
          <p:cNvSpPr/>
          <p:nvPr/>
        </p:nvSpPr>
        <p:spPr>
          <a:xfrm>
            <a:off x="2715654" y="231812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29733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74121" y="995264"/>
            <a:ext cx="2043545" cy="460807"/>
          </a:xfrm>
        </p:spPr>
        <p:txBody>
          <a:bodyPr/>
          <a:lstStyle/>
          <a:p>
            <a:r>
              <a:rPr lang="fr-FR" b="1" dirty="0" smtClean="0"/>
              <a:t>Analyse 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933767" y="995264"/>
            <a:ext cx="7644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fr-FR" sz="2000" dirty="0" smtClean="0"/>
              <a:t>Teste du module lire et écrire image par </a:t>
            </a:r>
            <a:r>
              <a:rPr lang="fr-FR" sz="2000" dirty="0" err="1" smtClean="0"/>
              <a:t>Vivado</a:t>
            </a:r>
            <a:r>
              <a:rPr lang="fr-FR" sz="2000" dirty="0" smtClean="0"/>
              <a:t>: </a:t>
            </a:r>
          </a:p>
          <a:p>
            <a:r>
              <a:rPr lang="fr-FR" sz="2000" dirty="0" smtClean="0"/>
              <a:t>Les signaux entrée (</a:t>
            </a:r>
            <a:r>
              <a:rPr lang="fr-FR" sz="2000" dirty="0" err="1" smtClean="0"/>
              <a:t>input_data</a:t>
            </a:r>
            <a:r>
              <a:rPr lang="fr-FR" sz="2000" dirty="0" smtClean="0"/>
              <a:t>) et sortie (</a:t>
            </a:r>
            <a:r>
              <a:rPr lang="fr-FR" sz="2000" dirty="0" err="1" smtClean="0"/>
              <a:t>output_data</a:t>
            </a:r>
            <a:r>
              <a:rPr lang="fr-FR" sz="2000" dirty="0" smtClean="0"/>
              <a:t>) sont identiques.</a:t>
            </a:r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293" y="2423733"/>
            <a:ext cx="2880000" cy="2160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055998" y="2045138"/>
            <a:ext cx="194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Image entrée</a:t>
            </a:r>
            <a:endParaRPr lang="fr-FR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8602619" y="1954809"/>
            <a:ext cx="155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Image sortie</a:t>
            </a:r>
            <a:endParaRPr lang="fr-FR" sz="2000" dirty="0"/>
          </a:p>
        </p:txBody>
      </p:sp>
      <p:sp>
        <p:nvSpPr>
          <p:cNvPr id="3" name="Rectangle 2"/>
          <p:cNvSpPr/>
          <p:nvPr/>
        </p:nvSpPr>
        <p:spPr>
          <a:xfrm>
            <a:off x="74121" y="5668812"/>
            <a:ext cx="600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Différence entre les images sortantes et les images entrantes :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11" y="2437862"/>
            <a:ext cx="2880000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90" y="4659177"/>
            <a:ext cx="2879999" cy="216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82067"/>
            <a:ext cx="47697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000" b="1" dirty="0" smtClean="0"/>
              <a:t>Plan de validation et résultat</a:t>
            </a:r>
            <a:endParaRPr lang="fr-FR" sz="3000" b="1" dirty="0"/>
          </a:p>
        </p:txBody>
      </p:sp>
      <p:sp>
        <p:nvSpPr>
          <p:cNvPr id="2" name="Rectangle 1"/>
          <p:cNvSpPr/>
          <p:nvPr/>
        </p:nvSpPr>
        <p:spPr>
          <a:xfrm>
            <a:off x="2742508" y="34074"/>
            <a:ext cx="71096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kern="0" dirty="0" smtClean="0"/>
              <a:t>Détection de points d’intérêts d’une image </a:t>
            </a:r>
            <a:endParaRPr lang="fr-FR" sz="3000" b="1" dirty="0"/>
          </a:p>
        </p:txBody>
      </p:sp>
    </p:spTree>
    <p:extLst>
      <p:ext uri="{BB962C8B-B14F-4D97-AF65-F5344CB8AC3E}">
        <p14:creationId xmlns:p14="http://schemas.microsoft.com/office/powerpoint/2010/main" val="41624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961</Words>
  <Application>Microsoft Office PowerPoint</Application>
  <PresentationFormat>Grand écran</PresentationFormat>
  <Paragraphs>254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Thème Office</vt:lpstr>
      <vt:lpstr>Projet: Détection de points d’intérêts dans une image à l’aide du filtre de Sobel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Retour d’expérience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</dc:title>
  <dc:creator>utilisateur</dc:creator>
  <cp:lastModifiedBy>utilisateur</cp:lastModifiedBy>
  <cp:revision>191</cp:revision>
  <dcterms:created xsi:type="dcterms:W3CDTF">2023-07-13T08:15:42Z</dcterms:created>
  <dcterms:modified xsi:type="dcterms:W3CDTF">2023-07-18T07:29:19Z</dcterms:modified>
</cp:coreProperties>
</file>